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27BAE"/>
    <a:srgbClr val="0095CE"/>
    <a:srgbClr val="008BCA"/>
    <a:srgbClr val="0066FF"/>
    <a:srgbClr val="007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591" autoAdjust="0"/>
    <p:restoredTop sz="92518" autoAdjust="0"/>
  </p:normalViewPr>
  <p:slideViewPr>
    <p:cSldViewPr snapToGrid="0" snapToObjects="1">
      <p:cViewPr varScale="1">
        <p:scale>
          <a:sx n="83" d="100"/>
          <a:sy n="83" d="100"/>
        </p:scale>
        <p:origin x="6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3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6F6AE-D327-2B46-BBB5-23C8E180B77F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224DC-5B07-7F4C-85D6-BB14B09010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213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51C49-AF21-4F4B-A6B4-964D418F063A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C86F1-B346-43B5-86B3-E8562E18C4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44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92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41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343400" y="12171"/>
            <a:ext cx="4343399" cy="1143000"/>
          </a:xfrm>
        </p:spPr>
        <p:txBody>
          <a:bodyPr>
            <a:normAutofit/>
          </a:bodyPr>
          <a:lstStyle>
            <a:lvl1pPr algn="r">
              <a:defRPr sz="22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8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5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23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8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80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53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8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  <p:pic>
        <p:nvPicPr>
          <p:cNvPr id="10" name="Image 9" descr="Allflex bas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13"/>
          <a:stretch/>
        </p:blipFill>
        <p:spPr>
          <a:xfrm>
            <a:off x="3124200" y="6062134"/>
            <a:ext cx="6019798" cy="79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5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Allflex haut.png"/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48"/>
          <a:stretch/>
        </p:blipFill>
        <p:spPr>
          <a:xfrm>
            <a:off x="0" y="0"/>
            <a:ext cx="5808133" cy="948267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258734" y="20638"/>
            <a:ext cx="44280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EA87-612C-4349-9348-6913FCAD3660}" type="datetimeFigureOut">
              <a:rPr lang="fr-FR" smtClean="0"/>
              <a:t>17/09/2018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99B20-A9E7-164B-B09E-25D0794491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92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rgbClr val="0076A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76A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0076A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Microchip</a:t>
            </a:r>
            <a:r>
              <a:rPr lang="fr-FR" dirty="0" smtClean="0"/>
              <a:t> Adverse </a:t>
            </a:r>
            <a:r>
              <a:rPr lang="fr-FR" dirty="0" err="1" smtClean="0"/>
              <a:t>Reactions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How to manage a </a:t>
            </a:r>
            <a:r>
              <a:rPr lang="fr-FR" dirty="0" err="1" smtClean="0"/>
              <a:t>Microchip</a:t>
            </a:r>
            <a:r>
              <a:rPr lang="fr-FR" dirty="0" smtClean="0"/>
              <a:t> Adverse </a:t>
            </a:r>
            <a:r>
              <a:rPr lang="fr-FR" dirty="0" err="1" smtClean="0"/>
              <a:t>Reaction</a:t>
            </a:r>
            <a:r>
              <a:rPr lang="fr-FR" dirty="0" smtClean="0"/>
              <a:t>?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084" y="5851566"/>
            <a:ext cx="1819656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6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68227" y="12171"/>
            <a:ext cx="4957947" cy="1143000"/>
          </a:xfrm>
        </p:spPr>
        <p:txBody>
          <a:bodyPr>
            <a:noAutofit/>
          </a:bodyPr>
          <a:lstStyle/>
          <a:p>
            <a:r>
              <a:rPr lang="fr-FR" sz="2800" dirty="0" err="1" smtClean="0"/>
              <a:t>Microchip</a:t>
            </a:r>
            <a:r>
              <a:rPr lang="fr-FR" sz="2800" dirty="0" smtClean="0"/>
              <a:t> Adverse </a:t>
            </a:r>
            <a:r>
              <a:rPr lang="fr-FR" sz="2800" dirty="0" err="1" smtClean="0"/>
              <a:t>Reactions</a:t>
            </a:r>
            <a:r>
              <a:rPr lang="fr-FR" sz="2800" dirty="0" smtClean="0"/>
              <a:t> Report – The </a:t>
            </a:r>
            <a:r>
              <a:rPr lang="fr-FR" sz="2800" dirty="0" err="1" smtClean="0"/>
              <a:t>current</a:t>
            </a:r>
            <a:r>
              <a:rPr lang="fr-FR" sz="2800" dirty="0" smtClean="0"/>
              <a:t> </a:t>
            </a:r>
            <a:r>
              <a:rPr lang="fr-FR" sz="2800" dirty="0"/>
              <a:t>s</a:t>
            </a:r>
            <a:r>
              <a:rPr lang="fr-FR" sz="2800" dirty="0" smtClean="0"/>
              <a:t>ituation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3525"/>
            <a:ext cx="8229600" cy="4830763"/>
          </a:xfrm>
        </p:spPr>
        <p:txBody>
          <a:bodyPr>
            <a:normAutofit/>
          </a:bodyPr>
          <a:lstStyle/>
          <a:p>
            <a:r>
              <a:rPr lang="fr-FR" sz="2400" dirty="0" err="1" smtClean="0"/>
              <a:t>Completely</a:t>
            </a:r>
            <a:r>
              <a:rPr lang="fr-FR" sz="2400" dirty="0" smtClean="0"/>
              <a:t> </a:t>
            </a:r>
            <a:r>
              <a:rPr lang="fr-FR" sz="2400" dirty="0" err="1" smtClean="0"/>
              <a:t>different</a:t>
            </a:r>
            <a:r>
              <a:rPr lang="fr-FR" sz="2400" dirty="0" smtClean="0"/>
              <a:t>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Veterinary</a:t>
            </a:r>
            <a:r>
              <a:rPr lang="fr-FR" sz="2400" dirty="0" smtClean="0"/>
              <a:t> </a:t>
            </a:r>
            <a:r>
              <a:rPr lang="fr-FR" sz="2400" dirty="0" err="1" smtClean="0"/>
              <a:t>Drugs</a:t>
            </a: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400" dirty="0" smtClean="0"/>
              <a:t>No </a:t>
            </a:r>
            <a:r>
              <a:rPr lang="fr-FR" sz="2400" dirty="0" err="1" smtClean="0"/>
              <a:t>regulation</a:t>
            </a:r>
            <a:r>
              <a:rPr lang="fr-FR" sz="2400" dirty="0" smtClean="0"/>
              <a:t> </a:t>
            </a:r>
            <a:r>
              <a:rPr lang="fr-FR" sz="2400" dirty="0" err="1" smtClean="0"/>
              <a:t>related</a:t>
            </a:r>
            <a:r>
              <a:rPr lang="fr-FR" sz="2400" dirty="0" smtClean="0"/>
              <a:t> to the </a:t>
            </a:r>
            <a:r>
              <a:rPr lang="fr-FR" sz="2400" dirty="0" err="1" smtClean="0"/>
              <a:t>follow</a:t>
            </a:r>
            <a:r>
              <a:rPr lang="fr-FR" sz="2400" dirty="0" smtClean="0"/>
              <a:t>-up of </a:t>
            </a:r>
            <a:r>
              <a:rPr lang="fr-FR" sz="2400" dirty="0" err="1" smtClean="0"/>
              <a:t>Microchip</a:t>
            </a:r>
            <a:r>
              <a:rPr lang="fr-FR" sz="2400" dirty="0" smtClean="0"/>
              <a:t> Adverse </a:t>
            </a:r>
            <a:r>
              <a:rPr lang="fr-FR" sz="2400" dirty="0" err="1" smtClean="0"/>
              <a:t>Reaction</a:t>
            </a:r>
            <a:r>
              <a:rPr lang="fr-FR" sz="2400" dirty="0" smtClean="0"/>
              <a:t>, </a:t>
            </a:r>
            <a:r>
              <a:rPr lang="fr-FR" sz="2400" dirty="0" err="1" smtClean="0"/>
              <a:t>since</a:t>
            </a:r>
            <a:r>
              <a:rPr lang="fr-FR" sz="2400" dirty="0" smtClean="0"/>
              <a:t> </a:t>
            </a:r>
            <a:r>
              <a:rPr lang="fr-FR" sz="2400" dirty="0" err="1" smtClean="0"/>
              <a:t>there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no registration </a:t>
            </a:r>
            <a:r>
              <a:rPr lang="fr-FR" sz="2400" dirty="0" err="1" smtClean="0"/>
              <a:t>required</a:t>
            </a:r>
            <a:r>
              <a:rPr lang="fr-FR" dirty="0" smtClean="0"/>
              <a:t>: A </a:t>
            </a:r>
            <a:r>
              <a:rPr lang="fr-FR" dirty="0" err="1" smtClean="0"/>
              <a:t>microchip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a </a:t>
            </a:r>
            <a:r>
              <a:rPr lang="fr-FR" dirty="0" err="1" smtClean="0"/>
              <a:t>medical</a:t>
            </a:r>
            <a:r>
              <a:rPr lang="fr-FR" dirty="0" smtClean="0"/>
              <a:t> </a:t>
            </a:r>
            <a:r>
              <a:rPr lang="fr-FR" dirty="0" err="1" smtClean="0"/>
              <a:t>device</a:t>
            </a: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400" dirty="0" smtClean="0"/>
              <a:t>The </a:t>
            </a:r>
            <a:r>
              <a:rPr lang="fr-FR" sz="2400" dirty="0" err="1" smtClean="0"/>
              <a:t>reporting</a:t>
            </a:r>
            <a:r>
              <a:rPr lang="fr-FR" sz="2400" dirty="0" smtClean="0"/>
              <a:t> of Adverse </a:t>
            </a:r>
            <a:r>
              <a:rPr lang="fr-FR" sz="2400" dirty="0" err="1" smtClean="0"/>
              <a:t>Reaction</a:t>
            </a:r>
            <a:r>
              <a:rPr lang="fr-FR" sz="2400" dirty="0" smtClean="0"/>
              <a:t> </a:t>
            </a:r>
            <a:r>
              <a:rPr lang="fr-FR" sz="2400" dirty="0" err="1" smtClean="0"/>
              <a:t>only</a:t>
            </a:r>
            <a:r>
              <a:rPr lang="fr-FR" sz="2400" dirty="0" smtClean="0"/>
              <a:t> </a:t>
            </a:r>
            <a:r>
              <a:rPr lang="fr-FR" sz="2400" dirty="0" err="1" smtClean="0"/>
              <a:t>depends</a:t>
            </a:r>
            <a:r>
              <a:rPr lang="fr-FR" sz="2400" dirty="0" smtClean="0"/>
              <a:t> on the </a:t>
            </a:r>
            <a:r>
              <a:rPr lang="fr-FR" sz="2400" dirty="0" err="1" smtClean="0"/>
              <a:t>own</a:t>
            </a:r>
            <a:r>
              <a:rPr lang="fr-FR" sz="2400" dirty="0" smtClean="0"/>
              <a:t> </a:t>
            </a:r>
            <a:r>
              <a:rPr lang="fr-FR" sz="2400" dirty="0" err="1" smtClean="0"/>
              <a:t>voluntee</a:t>
            </a:r>
            <a:r>
              <a:rPr lang="fr-FR" sz="2400" dirty="0" smtClean="0"/>
              <a:t> of </a:t>
            </a:r>
            <a:r>
              <a:rPr lang="fr-FR" sz="2400" dirty="0" err="1" smtClean="0"/>
              <a:t>either</a:t>
            </a:r>
            <a:r>
              <a:rPr lang="fr-FR" sz="2400" dirty="0" smtClean="0"/>
              <a:t> the </a:t>
            </a:r>
            <a:r>
              <a:rPr lang="fr-FR" dirty="0" err="1" smtClean="0"/>
              <a:t>v</a:t>
            </a:r>
            <a:r>
              <a:rPr lang="fr-FR" sz="2400" dirty="0" err="1" smtClean="0"/>
              <a:t>eterinary</a:t>
            </a:r>
            <a:r>
              <a:rPr lang="fr-FR" sz="2400" dirty="0" smtClean="0"/>
              <a:t> </a:t>
            </a:r>
            <a:r>
              <a:rPr lang="fr-FR" dirty="0"/>
              <a:t>a</a:t>
            </a:r>
            <a:r>
              <a:rPr lang="fr-FR" sz="2400" dirty="0" smtClean="0"/>
              <a:t>ssociations or the </a:t>
            </a:r>
            <a:r>
              <a:rPr lang="fr-FR" sz="2400" dirty="0" err="1" smtClean="0"/>
              <a:t>manufacturers</a:t>
            </a:r>
            <a:endParaRPr lang="fr-FR" sz="2400" dirty="0" smtClean="0"/>
          </a:p>
          <a:p>
            <a:pPr lvl="1"/>
            <a:r>
              <a:rPr lang="fr-FR" sz="2000" dirty="0" smtClean="0"/>
              <a:t>UK: BSAVA – </a:t>
            </a:r>
            <a:r>
              <a:rPr lang="fr-FR" sz="2000" dirty="0" err="1" smtClean="0"/>
              <a:t>Implementation</a:t>
            </a:r>
            <a:r>
              <a:rPr lang="fr-FR" sz="2000" dirty="0" smtClean="0"/>
              <a:t> of a Code of Good Practice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2298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42608" y="116632"/>
            <a:ext cx="5147942" cy="1143000"/>
          </a:xfrm>
        </p:spPr>
        <p:txBody>
          <a:bodyPr>
            <a:normAutofit/>
          </a:bodyPr>
          <a:lstStyle/>
          <a:p>
            <a:r>
              <a:rPr lang="fr-FR" sz="2800" dirty="0" err="1" smtClean="0"/>
              <a:t>Two</a:t>
            </a:r>
            <a:r>
              <a:rPr lang="fr-FR" sz="2800" dirty="0" smtClean="0"/>
              <a:t> </a:t>
            </a:r>
            <a:r>
              <a:rPr lang="fr-FR" sz="2800" dirty="0" err="1" smtClean="0"/>
              <a:t>kinds</a:t>
            </a:r>
            <a:r>
              <a:rPr lang="fr-FR" sz="2800" dirty="0" smtClean="0"/>
              <a:t> of </a:t>
            </a:r>
            <a:r>
              <a:rPr lang="fr-FR" sz="2800" dirty="0"/>
              <a:t>a</a:t>
            </a:r>
            <a:r>
              <a:rPr lang="fr-FR" sz="2800" dirty="0" smtClean="0"/>
              <a:t>dverse </a:t>
            </a:r>
            <a:r>
              <a:rPr lang="fr-FR" sz="2800" dirty="0" err="1"/>
              <a:t>r</a:t>
            </a:r>
            <a:r>
              <a:rPr lang="fr-FR" sz="2800" dirty="0" err="1" smtClean="0"/>
              <a:t>eactions</a:t>
            </a:r>
            <a:r>
              <a:rPr lang="fr-FR" sz="2800" dirty="0" smtClean="0"/>
              <a:t>  </a:t>
            </a:r>
            <a:r>
              <a:rPr lang="fr-FR" sz="2800" dirty="0" err="1" smtClean="0"/>
              <a:t>can</a:t>
            </a:r>
            <a:r>
              <a:rPr lang="fr-FR" sz="2800" dirty="0" smtClean="0"/>
              <a:t> </a:t>
            </a:r>
            <a:r>
              <a:rPr lang="fr-FR" sz="2800" dirty="0" err="1" smtClean="0"/>
              <a:t>be</a:t>
            </a:r>
            <a:r>
              <a:rPr lang="fr-FR" sz="2800" dirty="0" smtClean="0"/>
              <a:t> </a:t>
            </a:r>
            <a:r>
              <a:rPr lang="fr-FR" sz="2800" dirty="0" err="1" smtClean="0"/>
              <a:t>encountered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Adverse </a:t>
            </a:r>
            <a:r>
              <a:rPr lang="fr-FR" dirty="0" err="1"/>
              <a:t>r</a:t>
            </a:r>
            <a:r>
              <a:rPr lang="fr-FR" dirty="0" err="1" smtClean="0"/>
              <a:t>eactions</a:t>
            </a:r>
            <a:r>
              <a:rPr lang="fr-FR" dirty="0" smtClean="0"/>
              <a:t> </a:t>
            </a:r>
            <a:r>
              <a:rPr lang="fr-FR" dirty="0" err="1" smtClean="0"/>
              <a:t>following</a:t>
            </a:r>
            <a:r>
              <a:rPr lang="fr-FR" dirty="0" smtClean="0"/>
              <a:t> the </a:t>
            </a:r>
            <a:r>
              <a:rPr lang="fr-FR" dirty="0" err="1" smtClean="0"/>
              <a:t>microchipping</a:t>
            </a:r>
            <a:endParaRPr lang="fr-FR" dirty="0" smtClean="0"/>
          </a:p>
          <a:p>
            <a:pPr lvl="1"/>
            <a:r>
              <a:rPr lang="fr-FR" dirty="0" err="1" smtClean="0"/>
              <a:t>Hair</a:t>
            </a:r>
            <a:r>
              <a:rPr lang="fr-FR" dirty="0" smtClean="0"/>
              <a:t> </a:t>
            </a:r>
            <a:r>
              <a:rPr lang="fr-FR" dirty="0" err="1" smtClean="0"/>
              <a:t>Loss</a:t>
            </a:r>
            <a:endParaRPr lang="fr-FR" dirty="0" smtClean="0"/>
          </a:p>
          <a:p>
            <a:pPr lvl="1"/>
            <a:r>
              <a:rPr lang="fr-FR" dirty="0" err="1" smtClean="0"/>
              <a:t>Swelling</a:t>
            </a:r>
            <a:endParaRPr lang="fr-FR" dirty="0" smtClean="0"/>
          </a:p>
          <a:p>
            <a:pPr lvl="1"/>
            <a:r>
              <a:rPr lang="fr-FR" dirty="0" smtClean="0"/>
              <a:t>Inflammation</a:t>
            </a:r>
          </a:p>
          <a:p>
            <a:pPr lvl="1"/>
            <a:r>
              <a:rPr lang="fr-FR" dirty="0" smtClean="0"/>
              <a:t>Migration</a:t>
            </a:r>
          </a:p>
          <a:p>
            <a:pPr lvl="1"/>
            <a:r>
              <a:rPr lang="fr-FR" dirty="0" err="1" smtClean="0"/>
              <a:t>Tumor</a:t>
            </a: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err="1" smtClean="0"/>
              <a:t>Lack</a:t>
            </a:r>
            <a:r>
              <a:rPr lang="fr-FR" dirty="0" smtClean="0"/>
              <a:t> of </a:t>
            </a:r>
            <a:r>
              <a:rPr lang="fr-FR" dirty="0" err="1" smtClean="0"/>
              <a:t>expected</a:t>
            </a:r>
            <a:r>
              <a:rPr lang="fr-FR" dirty="0" smtClean="0"/>
              <a:t> </a:t>
            </a:r>
            <a:r>
              <a:rPr lang="fr-FR" dirty="0" err="1" smtClean="0"/>
              <a:t>efficacy</a:t>
            </a:r>
            <a:endParaRPr lang="fr-FR" dirty="0" smtClean="0"/>
          </a:p>
          <a:p>
            <a:pPr lvl="1"/>
            <a:r>
              <a:rPr lang="fr-FR" dirty="0" smtClean="0"/>
              <a:t>« 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read</a:t>
            </a:r>
            <a:r>
              <a:rPr lang="fr-FR" dirty="0" smtClean="0"/>
              <a:t>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74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61953" y="58013"/>
            <a:ext cx="6298804" cy="11430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fr-FR" sz="2400" dirty="0" err="1" smtClean="0"/>
              <a:t>Why</a:t>
            </a:r>
            <a:r>
              <a:rPr lang="fr-FR" sz="2400" dirty="0" smtClean="0"/>
              <a:t> </a:t>
            </a:r>
            <a:r>
              <a:rPr lang="fr-FR" sz="2400" dirty="0" err="1" smtClean="0"/>
              <a:t>reporting</a:t>
            </a:r>
            <a:r>
              <a:rPr lang="fr-FR" sz="2400" dirty="0" smtClean="0"/>
              <a:t> a </a:t>
            </a:r>
            <a:r>
              <a:rPr lang="fr-FR" sz="2400" dirty="0" err="1" smtClean="0"/>
              <a:t>Microchip</a:t>
            </a:r>
            <a:r>
              <a:rPr lang="fr-FR" sz="2400" dirty="0" smtClean="0"/>
              <a:t> Adverse </a:t>
            </a:r>
            <a:r>
              <a:rPr lang="fr-FR" sz="2400" dirty="0" err="1" smtClean="0"/>
              <a:t>Reaction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important?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677" y="1772816"/>
            <a:ext cx="5544616" cy="4176464"/>
          </a:xfrm>
        </p:spPr>
        <p:txBody>
          <a:bodyPr>
            <a:normAutofit/>
          </a:bodyPr>
          <a:lstStyle/>
          <a:p>
            <a:r>
              <a:rPr lang="fr-FR" dirty="0" err="1" smtClean="0"/>
              <a:t>Medical</a:t>
            </a:r>
            <a:r>
              <a:rPr lang="fr-FR" dirty="0" smtClean="0"/>
              <a:t> issue</a:t>
            </a:r>
          </a:p>
          <a:p>
            <a:pPr lvl="1"/>
            <a:r>
              <a:rPr lang="fr-FR" dirty="0" smtClean="0"/>
              <a:t>It </a:t>
            </a:r>
            <a:r>
              <a:rPr lang="fr-FR" dirty="0" err="1" smtClean="0"/>
              <a:t>allows</a:t>
            </a:r>
            <a:r>
              <a:rPr lang="fr-FR" dirty="0" smtClean="0"/>
              <a:t> the manufacturer to </a:t>
            </a:r>
            <a:r>
              <a:rPr lang="fr-FR" dirty="0" err="1" smtClean="0"/>
              <a:t>collect</a:t>
            </a:r>
            <a:r>
              <a:rPr lang="fr-FR" dirty="0" smtClean="0"/>
              <a:t> the data and </a:t>
            </a:r>
            <a:r>
              <a:rPr lang="fr-FR" dirty="0" err="1" smtClean="0"/>
              <a:t>get</a:t>
            </a:r>
            <a:r>
              <a:rPr lang="fr-FR" dirty="0" smtClean="0"/>
              <a:t> feedbacks on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defectiveness</a:t>
            </a:r>
            <a:r>
              <a:rPr lang="fr-FR" dirty="0" smtClean="0"/>
              <a:t> (</a:t>
            </a:r>
            <a:r>
              <a:rPr lang="fr-FR" dirty="0" err="1" smtClean="0"/>
              <a:t>product</a:t>
            </a:r>
            <a:r>
              <a:rPr lang="fr-FR" dirty="0" smtClean="0"/>
              <a:t> </a:t>
            </a:r>
            <a:r>
              <a:rPr lang="fr-FR" dirty="0" err="1" smtClean="0"/>
              <a:t>improvement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Commercial issue</a:t>
            </a:r>
          </a:p>
          <a:p>
            <a:pPr lvl="1"/>
            <a:r>
              <a:rPr lang="fr-FR" dirty="0" err="1" smtClean="0"/>
              <a:t>Managing</a:t>
            </a:r>
            <a:r>
              <a:rPr lang="fr-FR" dirty="0" smtClean="0"/>
              <a:t> complaints </a:t>
            </a:r>
            <a:r>
              <a:rPr lang="fr-FR" dirty="0" err="1" smtClean="0"/>
              <a:t>is</a:t>
            </a:r>
            <a:r>
              <a:rPr lang="fr-FR" dirty="0" smtClean="0"/>
              <a:t> part of </a:t>
            </a:r>
            <a:r>
              <a:rPr lang="fr-FR" dirty="0" err="1" smtClean="0"/>
              <a:t>managing</a:t>
            </a:r>
            <a:r>
              <a:rPr lang="fr-FR" dirty="0" smtClean="0"/>
              <a:t> the satisfaction of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customers</a:t>
            </a:r>
            <a:endParaRPr lang="fr-FR" dirty="0" smtClean="0"/>
          </a:p>
          <a:p>
            <a:pPr lvl="1"/>
            <a:r>
              <a:rPr lang="fr-FR" dirty="0" err="1" smtClean="0"/>
              <a:t>Helping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client to </a:t>
            </a:r>
            <a:r>
              <a:rPr lang="fr-FR" dirty="0" err="1" smtClean="0"/>
              <a:t>keep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clients loyal </a:t>
            </a:r>
            <a:r>
              <a:rPr lang="fr-FR" dirty="0" err="1" smtClean="0"/>
              <a:t>is</a:t>
            </a:r>
            <a:r>
              <a:rPr lang="fr-FR" dirty="0" smtClean="0"/>
              <a:t> key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7023" y="1434920"/>
            <a:ext cx="3591233" cy="302349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383542" y="4445688"/>
            <a:ext cx="3420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X-Ray of the </a:t>
            </a:r>
            <a:r>
              <a:rPr lang="fr-FR" sz="1200" i="1" dirty="0" err="1" smtClean="0"/>
              <a:t>left-side</a:t>
            </a:r>
            <a:r>
              <a:rPr lang="fr-FR" sz="1200" i="1" dirty="0" smtClean="0"/>
              <a:t> of the thorax – </a:t>
            </a:r>
            <a:r>
              <a:rPr lang="fr-FR" sz="1200" i="1" dirty="0" err="1" smtClean="0"/>
              <a:t>Detection</a:t>
            </a:r>
            <a:r>
              <a:rPr lang="fr-FR" sz="1200" i="1" dirty="0" smtClean="0"/>
              <a:t> of </a:t>
            </a:r>
            <a:r>
              <a:rPr lang="fr-FR" sz="1200" i="1" dirty="0"/>
              <a:t>a</a:t>
            </a:r>
            <a:r>
              <a:rPr lang="fr-FR" sz="1200" i="1" dirty="0" smtClean="0"/>
              <a:t> </a:t>
            </a:r>
            <a:r>
              <a:rPr lang="fr-FR" sz="1200" i="1" dirty="0" err="1" smtClean="0"/>
              <a:t>microchip</a:t>
            </a:r>
            <a:r>
              <a:rPr lang="fr-FR" sz="1200" i="1" dirty="0" smtClean="0"/>
              <a:t> </a:t>
            </a:r>
            <a:r>
              <a:rPr lang="fr-FR" sz="1200" i="1" dirty="0" err="1" smtClean="0"/>
              <a:t>found</a:t>
            </a:r>
            <a:r>
              <a:rPr lang="fr-FR" sz="1200" i="1" dirty="0" smtClean="0"/>
              <a:t> in the </a:t>
            </a:r>
            <a:r>
              <a:rPr lang="fr-FR" sz="1200" i="1" dirty="0" err="1" smtClean="0"/>
              <a:t>left</a:t>
            </a:r>
            <a:r>
              <a:rPr lang="fr-FR" sz="1200" i="1" dirty="0" smtClean="0"/>
              <a:t> </a:t>
            </a:r>
            <a:r>
              <a:rPr lang="fr-FR" sz="1200" i="1" dirty="0" err="1" smtClean="0"/>
              <a:t>lung</a:t>
            </a:r>
            <a:r>
              <a:rPr lang="fr-FR" sz="1200" i="1" dirty="0" smtClean="0"/>
              <a:t> lobe  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407206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451" y="-27384"/>
            <a:ext cx="7931224" cy="11430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fr-FR" sz="2800" dirty="0" smtClean="0"/>
              <a:t>Adverse </a:t>
            </a:r>
            <a:r>
              <a:rPr lang="fr-FR" sz="2800" dirty="0" err="1" smtClean="0"/>
              <a:t>reaction</a:t>
            </a:r>
            <a:r>
              <a:rPr lang="fr-FR" sz="2800" dirty="0" smtClean="0"/>
              <a:t> </a:t>
            </a:r>
            <a:r>
              <a:rPr lang="fr-FR" sz="2800" dirty="0" err="1" smtClean="0"/>
              <a:t>following</a:t>
            </a:r>
            <a:r>
              <a:rPr lang="fr-FR" sz="2800" dirty="0" smtClean="0"/>
              <a:t> the </a:t>
            </a:r>
            <a:r>
              <a:rPr lang="fr-FR" sz="2800" dirty="0" err="1" smtClean="0"/>
              <a:t>microchipping</a:t>
            </a:r>
            <a:r>
              <a:rPr lang="fr-FR" sz="2800" dirty="0" smtClean="0"/>
              <a:t>  - </a:t>
            </a:r>
            <a:r>
              <a:rPr lang="fr-FR" sz="2800" dirty="0" err="1" smtClean="0"/>
              <a:t>Procedure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703678"/>
            <a:ext cx="3744416" cy="646331"/>
          </a:xfrm>
          <a:prstGeom prst="rect">
            <a:avLst/>
          </a:prstGeom>
          <a:solidFill>
            <a:srgbClr val="1574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Report of the </a:t>
            </a:r>
            <a:r>
              <a:rPr lang="fr-FR" dirty="0" err="1" smtClean="0"/>
              <a:t>microchip</a:t>
            </a:r>
            <a:r>
              <a:rPr lang="fr-FR" dirty="0" smtClean="0"/>
              <a:t> </a:t>
            </a:r>
            <a:r>
              <a:rPr lang="fr-FR" dirty="0"/>
              <a:t>a</a:t>
            </a:r>
            <a:r>
              <a:rPr lang="fr-FR" dirty="0" smtClean="0"/>
              <a:t>dverse </a:t>
            </a:r>
            <a:r>
              <a:rPr lang="fr-FR" dirty="0" err="1"/>
              <a:t>r</a:t>
            </a:r>
            <a:r>
              <a:rPr lang="fr-FR" dirty="0" err="1" smtClean="0"/>
              <a:t>eaction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99592" y="2844627"/>
            <a:ext cx="3744416" cy="369332"/>
          </a:xfrm>
          <a:prstGeom prst="rect">
            <a:avLst/>
          </a:prstGeom>
          <a:solidFill>
            <a:srgbClr val="1574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Fill</a:t>
            </a:r>
            <a:r>
              <a:rPr lang="fr-FR" dirty="0"/>
              <a:t> in the </a:t>
            </a:r>
            <a:r>
              <a:rPr lang="fr-FR" dirty="0" err="1"/>
              <a:t>Materiovigilance</a:t>
            </a:r>
            <a:r>
              <a:rPr lang="fr-FR" dirty="0"/>
              <a:t> Report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99592" y="3719756"/>
            <a:ext cx="3744416" cy="646331"/>
          </a:xfrm>
          <a:prstGeom prst="rect">
            <a:avLst/>
          </a:prstGeom>
          <a:solidFill>
            <a:srgbClr val="1574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Get</a:t>
            </a:r>
            <a:r>
              <a:rPr lang="fr-FR" dirty="0"/>
              <a:t> the ID </a:t>
            </a:r>
            <a:r>
              <a:rPr lang="fr-FR" dirty="0" err="1"/>
              <a:t>number</a:t>
            </a:r>
            <a:r>
              <a:rPr lang="fr-FR" dirty="0"/>
              <a:t> and/or the </a:t>
            </a:r>
            <a:r>
              <a:rPr lang="fr-FR" dirty="0" smtClean="0"/>
              <a:t>implant* </a:t>
            </a:r>
            <a:r>
              <a:rPr lang="fr-FR" dirty="0"/>
              <a:t>(to </a:t>
            </a:r>
            <a:r>
              <a:rPr lang="fr-FR" dirty="0" err="1"/>
              <a:t>be</a:t>
            </a:r>
            <a:r>
              <a:rPr lang="fr-FR" dirty="0"/>
              <a:t> sent to Allflex </a:t>
            </a:r>
            <a:r>
              <a:rPr lang="fr-FR" dirty="0" smtClean="0"/>
              <a:t>HDQ)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99592" y="5158933"/>
            <a:ext cx="3744416" cy="646331"/>
          </a:xfrm>
          <a:prstGeom prst="rect">
            <a:avLst/>
          </a:prstGeom>
          <a:solidFill>
            <a:srgbClr val="1574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Send</a:t>
            </a:r>
            <a:r>
              <a:rPr lang="fr-FR" dirty="0"/>
              <a:t> </a:t>
            </a:r>
            <a:r>
              <a:rPr lang="fr-FR" dirty="0" smtClean="0"/>
              <a:t>to Allflex HDQ the </a:t>
            </a:r>
            <a:r>
              <a:rPr lang="fr-FR" dirty="0" err="1"/>
              <a:t>Materiovigilance</a:t>
            </a:r>
            <a:r>
              <a:rPr lang="fr-FR" dirty="0"/>
              <a:t> Report </a:t>
            </a:r>
            <a:r>
              <a:rPr lang="fr-FR" dirty="0" err="1"/>
              <a:t>filled</a:t>
            </a:r>
            <a:r>
              <a:rPr lang="fr-FR" dirty="0"/>
              <a:t> </a:t>
            </a:r>
            <a:r>
              <a:rPr lang="fr-FR" dirty="0" smtClean="0"/>
              <a:t>in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395536" y="1853914"/>
            <a:ext cx="360040" cy="323165"/>
          </a:xfrm>
          <a:prstGeom prst="ellipse">
            <a:avLst/>
          </a:prstGeom>
          <a:solidFill>
            <a:srgbClr val="15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</a:t>
            </a:r>
          </a:p>
        </p:txBody>
      </p:sp>
      <p:sp>
        <p:nvSpPr>
          <p:cNvPr id="9" name="Ellipse 8"/>
          <p:cNvSpPr/>
          <p:nvPr/>
        </p:nvSpPr>
        <p:spPr>
          <a:xfrm>
            <a:off x="395536" y="2881502"/>
            <a:ext cx="360040" cy="323165"/>
          </a:xfrm>
          <a:prstGeom prst="ellipse">
            <a:avLst/>
          </a:prstGeom>
          <a:solidFill>
            <a:srgbClr val="15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2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2483768" y="2316821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407411" y="3826898"/>
            <a:ext cx="360040" cy="323165"/>
          </a:xfrm>
          <a:prstGeom prst="ellipse">
            <a:avLst/>
          </a:prstGeom>
          <a:solidFill>
            <a:srgbClr val="15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3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483768" y="3213959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19286" y="5194067"/>
            <a:ext cx="360040" cy="323165"/>
          </a:xfrm>
          <a:prstGeom prst="ellipse">
            <a:avLst/>
          </a:prstGeom>
          <a:solidFill>
            <a:srgbClr val="15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4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2483768" y="4654119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877272"/>
            <a:ext cx="1442520" cy="654614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5292080" y="4797152"/>
            <a:ext cx="3744416" cy="923330"/>
          </a:xfrm>
          <a:prstGeom prst="rect">
            <a:avLst/>
          </a:prstGeom>
          <a:solidFill>
            <a:srgbClr val="1574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</a:t>
            </a:r>
            <a:r>
              <a:rPr lang="fr-FR" dirty="0" smtClean="0"/>
              <a:t>he </a:t>
            </a:r>
            <a:r>
              <a:rPr lang="fr-FR" dirty="0" err="1" smtClean="0"/>
              <a:t>following</a:t>
            </a:r>
            <a:r>
              <a:rPr lang="fr-FR" dirty="0" smtClean="0"/>
              <a:t> data are </a:t>
            </a:r>
            <a:r>
              <a:rPr lang="fr-FR" dirty="0" err="1" smtClean="0"/>
              <a:t>gathered</a:t>
            </a:r>
            <a:r>
              <a:rPr lang="fr-FR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Certificate</a:t>
            </a:r>
            <a:r>
              <a:rPr lang="fr-FR" dirty="0" smtClean="0"/>
              <a:t> of </a:t>
            </a:r>
            <a:r>
              <a:rPr lang="fr-FR" dirty="0" err="1" smtClean="0"/>
              <a:t>analysis</a:t>
            </a:r>
            <a:r>
              <a:rPr lang="fr-FR" dirty="0" smtClean="0"/>
              <a:t>/</a:t>
            </a:r>
            <a:r>
              <a:rPr lang="fr-FR" dirty="0" err="1" smtClean="0"/>
              <a:t>sterilization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Scientific</a:t>
            </a:r>
            <a:r>
              <a:rPr lang="fr-FR" dirty="0" smtClean="0"/>
              <a:t> publications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6804248" y="4281221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292080" y="3645024"/>
            <a:ext cx="3744416" cy="369332"/>
          </a:xfrm>
          <a:prstGeom prst="rect">
            <a:avLst/>
          </a:prstGeom>
          <a:solidFill>
            <a:srgbClr val="1574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algn="ctr"/>
            <a:r>
              <a:rPr lang="fr-FR" dirty="0" err="1"/>
              <a:t>L</a:t>
            </a:r>
            <a:r>
              <a:rPr lang="fr-FR" dirty="0" err="1" smtClean="0"/>
              <a:t>etter</a:t>
            </a:r>
            <a:r>
              <a:rPr lang="fr-FR" dirty="0" smtClean="0"/>
              <a:t> </a:t>
            </a:r>
            <a:r>
              <a:rPr lang="fr-FR" dirty="0" err="1" smtClean="0"/>
              <a:t>adressed</a:t>
            </a:r>
            <a:r>
              <a:rPr lang="fr-FR" dirty="0" smtClean="0"/>
              <a:t> to the </a:t>
            </a:r>
            <a:r>
              <a:rPr lang="fr-FR" dirty="0" err="1" smtClean="0"/>
              <a:t>vet</a:t>
            </a:r>
            <a:r>
              <a:rPr lang="fr-FR" dirty="0" smtClean="0"/>
              <a:t> </a:t>
            </a:r>
          </a:p>
        </p:txBody>
      </p:sp>
      <p:sp>
        <p:nvSpPr>
          <p:cNvPr id="21" name="Ellipse 20"/>
          <p:cNvSpPr/>
          <p:nvPr/>
        </p:nvSpPr>
        <p:spPr>
          <a:xfrm>
            <a:off x="4860032" y="5157192"/>
            <a:ext cx="360040" cy="323165"/>
          </a:xfrm>
          <a:prstGeom prst="ellipse">
            <a:avLst/>
          </a:prstGeom>
          <a:solidFill>
            <a:srgbClr val="15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5</a:t>
            </a:r>
          </a:p>
        </p:txBody>
      </p:sp>
      <p:sp>
        <p:nvSpPr>
          <p:cNvPr id="22" name="Ellipse 21"/>
          <p:cNvSpPr/>
          <p:nvPr/>
        </p:nvSpPr>
        <p:spPr>
          <a:xfrm>
            <a:off x="4883782" y="3668774"/>
            <a:ext cx="360040" cy="323165"/>
          </a:xfrm>
          <a:prstGeom prst="ellipse">
            <a:avLst/>
          </a:prstGeom>
          <a:solidFill>
            <a:srgbClr val="157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6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948914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objective:</a:t>
            </a:r>
          </a:p>
          <a:p>
            <a:pPr algn="ctr"/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To support the </a:t>
            </a:r>
            <a:r>
              <a:rPr lang="fr-FR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veterinarian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managing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the complaint of the pet </a:t>
            </a:r>
            <a:r>
              <a:rPr lang="fr-FR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owner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-71248" y="6531886"/>
            <a:ext cx="5545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Allflex </a:t>
            </a:r>
            <a:r>
              <a:rPr lang="fr-FR" sz="1400" dirty="0" err="1" smtClean="0"/>
              <a:t>does</a:t>
            </a:r>
            <a:r>
              <a:rPr lang="fr-FR" sz="1400" dirty="0" smtClean="0"/>
              <a:t> not </a:t>
            </a:r>
            <a:r>
              <a:rPr lang="fr-FR" sz="1400" dirty="0" err="1" smtClean="0"/>
              <a:t>recommend</a:t>
            </a:r>
            <a:r>
              <a:rPr lang="fr-FR" sz="1400" dirty="0" smtClean="0"/>
              <a:t> to </a:t>
            </a:r>
            <a:r>
              <a:rPr lang="fr-FR" sz="1400" dirty="0" err="1" smtClean="0"/>
              <a:t>remove</a:t>
            </a:r>
            <a:r>
              <a:rPr lang="fr-FR" sz="1400" dirty="0" smtClean="0"/>
              <a:t> </a:t>
            </a:r>
            <a:r>
              <a:rPr lang="fr-FR" sz="1400" dirty="0" err="1" smtClean="0"/>
              <a:t>any</a:t>
            </a:r>
            <a:r>
              <a:rPr lang="fr-FR" sz="1400" dirty="0" smtClean="0"/>
              <a:t> </a:t>
            </a:r>
            <a:r>
              <a:rPr lang="fr-FR" sz="1400" dirty="0" err="1" smtClean="0"/>
              <a:t>defective</a:t>
            </a:r>
            <a:r>
              <a:rPr lang="fr-FR" sz="1400" dirty="0" smtClean="0"/>
              <a:t> </a:t>
            </a:r>
            <a:r>
              <a:rPr lang="fr-FR" sz="1400" dirty="0" err="1" smtClean="0"/>
              <a:t>microchip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9622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08701" y="45382"/>
            <a:ext cx="5799616" cy="11430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fr-FR" sz="2400" dirty="0" err="1" smtClean="0"/>
              <a:t>Lack</a:t>
            </a:r>
            <a:r>
              <a:rPr lang="fr-FR" sz="2400" dirty="0" smtClean="0"/>
              <a:t> of </a:t>
            </a:r>
            <a:r>
              <a:rPr lang="fr-FR" sz="2400" dirty="0" err="1" smtClean="0"/>
              <a:t>expected</a:t>
            </a:r>
            <a:r>
              <a:rPr lang="fr-FR" sz="2400" dirty="0" smtClean="0"/>
              <a:t> </a:t>
            </a:r>
            <a:r>
              <a:rPr lang="fr-FR" sz="2400" dirty="0" err="1" smtClean="0"/>
              <a:t>efficacy</a:t>
            </a:r>
            <a:r>
              <a:rPr lang="fr-FR" sz="2400" dirty="0" smtClean="0"/>
              <a:t> - </a:t>
            </a:r>
            <a:r>
              <a:rPr lang="fr-FR" sz="2400" dirty="0" err="1" smtClean="0"/>
              <a:t>Procedure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7825" y="1435010"/>
            <a:ext cx="8435280" cy="5328592"/>
          </a:xfrm>
        </p:spPr>
        <p:txBody>
          <a:bodyPr>
            <a:normAutofit/>
          </a:bodyPr>
          <a:lstStyle/>
          <a:p>
            <a:r>
              <a:rPr lang="fr-FR" dirty="0" smtClean="0"/>
              <a:t>« 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read</a:t>
            </a:r>
            <a:r>
              <a:rPr lang="fr-FR" dirty="0" smtClean="0"/>
              <a:t> »</a:t>
            </a:r>
          </a:p>
          <a:p>
            <a:pPr marL="0" indent="0">
              <a:buNone/>
            </a:pPr>
            <a:endParaRPr lang="fr-FR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fr-FR" sz="2400" dirty="0" err="1" smtClean="0"/>
              <a:t>Advice</a:t>
            </a:r>
            <a:r>
              <a:rPr lang="fr-FR" sz="2400" dirty="0" smtClean="0"/>
              <a:t> the </a:t>
            </a:r>
            <a:r>
              <a:rPr lang="fr-FR" sz="2400" dirty="0" err="1" smtClean="0"/>
              <a:t>vet</a:t>
            </a:r>
            <a:r>
              <a:rPr lang="fr-FR" sz="2400" dirty="0" smtClean="0"/>
              <a:t> to </a:t>
            </a:r>
            <a:r>
              <a:rPr lang="fr-FR" sz="2400" dirty="0" err="1" smtClean="0"/>
              <a:t>follow</a:t>
            </a:r>
            <a:r>
              <a:rPr lang="fr-FR" sz="2400" dirty="0" smtClean="0"/>
              <a:t> the Scanning </a:t>
            </a:r>
            <a:r>
              <a:rPr lang="fr-FR" sz="2400" dirty="0" err="1" smtClean="0"/>
              <a:t>procedure</a:t>
            </a:r>
            <a:r>
              <a:rPr lang="fr-FR" sz="2400" dirty="0" smtClean="0"/>
              <a:t> </a:t>
            </a:r>
            <a:r>
              <a:rPr lang="fr-FR" sz="1800" dirty="0" smtClean="0"/>
              <a:t>(</a:t>
            </a:r>
            <a:r>
              <a:rPr lang="fr-FR" sz="1800" dirty="0" err="1" smtClean="0"/>
              <a:t>please</a:t>
            </a:r>
            <a:r>
              <a:rPr lang="fr-FR" sz="1800" dirty="0" smtClean="0"/>
              <a:t> </a:t>
            </a:r>
            <a:r>
              <a:rPr lang="fr-FR" sz="1800" dirty="0" err="1" smtClean="0"/>
              <a:t>see</a:t>
            </a:r>
            <a:r>
              <a:rPr lang="fr-FR" sz="1800" dirty="0" smtClean="0"/>
              <a:t> the slide n°7)</a:t>
            </a:r>
          </a:p>
          <a:p>
            <a:pPr marL="457200" lvl="1" indent="0">
              <a:buNone/>
            </a:pPr>
            <a:endParaRPr lang="fr-FR" sz="1800" dirty="0" smtClean="0"/>
          </a:p>
          <a:p>
            <a:pPr marL="914400" lvl="1" indent="-457200">
              <a:buFont typeface="+mj-lt"/>
              <a:buAutoNum type="arabicPeriod" startAt="2"/>
            </a:pPr>
            <a:r>
              <a:rPr lang="fr-FR" sz="2400" dirty="0" err="1" smtClean="0"/>
              <a:t>Procedure</a:t>
            </a:r>
            <a:endParaRPr lang="fr-FR" sz="2400" dirty="0" smtClean="0"/>
          </a:p>
          <a:p>
            <a:pPr marL="1314450" lvl="2" indent="-457200">
              <a:buFont typeface="+mj-lt"/>
              <a:buAutoNum type="arabicPeriod"/>
            </a:pPr>
            <a:r>
              <a:rPr lang="fr-FR" sz="2000" dirty="0" err="1" smtClean="0"/>
              <a:t>Advice</a:t>
            </a:r>
            <a:r>
              <a:rPr lang="fr-FR" sz="2000" dirty="0" smtClean="0"/>
              <a:t> the </a:t>
            </a:r>
            <a:r>
              <a:rPr lang="fr-FR" sz="2000" dirty="0" err="1" smtClean="0"/>
              <a:t>vet</a:t>
            </a:r>
            <a:r>
              <a:rPr lang="fr-FR" sz="2000" dirty="0" smtClean="0"/>
              <a:t> to </a:t>
            </a:r>
            <a:r>
              <a:rPr lang="fr-FR" sz="2000" dirty="0" err="1" smtClean="0"/>
              <a:t>perform</a:t>
            </a:r>
            <a:r>
              <a:rPr lang="fr-FR" sz="2000" dirty="0" smtClean="0"/>
              <a:t> an X-ray</a:t>
            </a:r>
          </a:p>
          <a:p>
            <a:pPr marL="1314450" lvl="2" indent="-457200">
              <a:buFont typeface="+mj-lt"/>
              <a:buAutoNum type="arabicPeriod"/>
            </a:pPr>
            <a:r>
              <a:rPr lang="fr-FR" sz="2000" dirty="0" smtClean="0"/>
              <a:t>If the </a:t>
            </a:r>
            <a:r>
              <a:rPr lang="fr-FR" sz="2000" dirty="0" err="1" smtClean="0"/>
              <a:t>microchip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not </a:t>
            </a:r>
            <a:r>
              <a:rPr lang="fr-FR" sz="2000" dirty="0" err="1" smtClean="0"/>
              <a:t>found</a:t>
            </a:r>
            <a:endParaRPr lang="fr-FR" sz="2000" dirty="0" smtClean="0"/>
          </a:p>
          <a:p>
            <a:pPr marL="1771650" lvl="3" indent="-457200"/>
            <a:r>
              <a:rPr lang="fr-FR" sz="1600" dirty="0" err="1" smtClean="0"/>
              <a:t>Microchip</a:t>
            </a:r>
            <a:r>
              <a:rPr lang="fr-FR" sz="1600" dirty="0" smtClean="0"/>
              <a:t> the animal and control </a:t>
            </a:r>
            <a:r>
              <a:rPr lang="fr-FR" sz="1600" dirty="0" err="1" smtClean="0"/>
              <a:t>that</a:t>
            </a:r>
            <a:r>
              <a:rPr lang="fr-FR" sz="1600" dirty="0" smtClean="0"/>
              <a:t> the chip has been </a:t>
            </a:r>
            <a:r>
              <a:rPr lang="fr-FR" sz="1600" dirty="0" err="1" smtClean="0"/>
              <a:t>properly</a:t>
            </a:r>
            <a:r>
              <a:rPr lang="fr-FR" sz="1600" dirty="0" smtClean="0"/>
              <a:t> </a:t>
            </a:r>
            <a:r>
              <a:rPr lang="fr-FR" sz="1600" dirty="0" err="1" smtClean="0"/>
              <a:t>injected</a:t>
            </a:r>
            <a:endParaRPr lang="fr-FR" sz="1600" dirty="0" smtClean="0"/>
          </a:p>
          <a:p>
            <a:pPr marL="1314450" lvl="2" indent="-457200">
              <a:buFont typeface="+mj-lt"/>
              <a:buAutoNum type="arabicPeriod"/>
            </a:pPr>
            <a:r>
              <a:rPr lang="fr-FR" sz="2000" dirty="0" smtClean="0"/>
              <a:t>If the </a:t>
            </a:r>
            <a:r>
              <a:rPr lang="fr-FR" sz="2000" dirty="0" err="1" smtClean="0"/>
              <a:t>microchip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found</a:t>
            </a:r>
            <a:endParaRPr lang="fr-FR" sz="2000" dirty="0" smtClean="0"/>
          </a:p>
          <a:p>
            <a:pPr marL="1771650" lvl="3" indent="-457200"/>
            <a:r>
              <a:rPr lang="fr-FR" dirty="0" err="1" smtClean="0"/>
              <a:t>Re</a:t>
            </a:r>
            <a:r>
              <a:rPr lang="fr-FR" dirty="0" smtClean="0"/>
              <a:t>-chip the animal</a:t>
            </a:r>
            <a:endParaRPr lang="fr-FR" sz="1600" dirty="0" smtClean="0"/>
          </a:p>
          <a:p>
            <a:pPr marL="1314450" lvl="3" indent="0"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945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51162" y="44624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SCAN</a:t>
            </a:r>
            <a:endParaRPr lang="fr-FR" sz="4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580112" y="1466200"/>
            <a:ext cx="230425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Microchip</a:t>
            </a:r>
            <a:r>
              <a:rPr lang="fr-FR" dirty="0" smtClean="0">
                <a:solidFill>
                  <a:schemeClr val="bg1"/>
                </a:solidFill>
              </a:rPr>
              <a:t> not </a:t>
            </a:r>
            <a:r>
              <a:rPr lang="fr-FR" dirty="0" err="1" smtClean="0">
                <a:solidFill>
                  <a:schemeClr val="bg1"/>
                </a:solidFill>
              </a:rPr>
              <a:t>found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3568" y="1466200"/>
            <a:ext cx="3024336" cy="369332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Chip </a:t>
            </a:r>
            <a:r>
              <a:rPr lang="fr-FR" dirty="0" err="1" smtClean="0">
                <a:solidFill>
                  <a:schemeClr val="bg1"/>
                </a:solidFill>
              </a:rPr>
              <a:t>found</a:t>
            </a:r>
            <a:r>
              <a:rPr lang="fr-FR" dirty="0" smtClean="0">
                <a:solidFill>
                  <a:schemeClr val="bg1"/>
                </a:solidFill>
              </a:rPr>
              <a:t> in normal position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44008" y="2086689"/>
            <a:ext cx="412128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Scan </a:t>
            </a:r>
            <a:r>
              <a:rPr lang="fr-FR" dirty="0" smtClean="0"/>
              <a:t>the </a:t>
            </a:r>
            <a:r>
              <a:rPr lang="fr-FR" dirty="0" err="1" smtClean="0"/>
              <a:t>whole</a:t>
            </a:r>
            <a:r>
              <a:rPr lang="fr-FR" dirty="0" smtClean="0"/>
              <a:t> </a:t>
            </a:r>
            <a:r>
              <a:rPr lang="fr-FR" dirty="0"/>
              <a:t>body </a:t>
            </a:r>
            <a:r>
              <a:rPr lang="fr-FR" dirty="0" err="1"/>
              <a:t>slowly</a:t>
            </a:r>
            <a:r>
              <a:rPr lang="fr-FR" dirty="0"/>
              <a:t> </a:t>
            </a:r>
            <a:r>
              <a:rPr lang="fr-FR" dirty="0" err="1"/>
              <a:t>paying</a:t>
            </a:r>
            <a:r>
              <a:rPr lang="fr-FR" dirty="0"/>
              <a:t> attention to </a:t>
            </a:r>
            <a:r>
              <a:rPr lang="fr-FR" dirty="0" err="1"/>
              <a:t>axilla</a:t>
            </a:r>
            <a:r>
              <a:rPr lang="fr-FR" dirty="0"/>
              <a:t>, </a:t>
            </a:r>
            <a:r>
              <a:rPr lang="fr-FR" dirty="0" err="1"/>
              <a:t>e</a:t>
            </a:r>
            <a:r>
              <a:rPr lang="fr-FR" dirty="0" err="1" smtClean="0"/>
              <a:t>lbow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shoulder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043608" y="2643075"/>
            <a:ext cx="2304256" cy="646331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Microchip</a:t>
            </a:r>
            <a:r>
              <a:rPr lang="fr-FR" dirty="0"/>
              <a:t> </a:t>
            </a:r>
            <a:r>
              <a:rPr lang="fr-FR" dirty="0" err="1"/>
              <a:t>found</a:t>
            </a:r>
            <a:r>
              <a:rPr lang="fr-FR" dirty="0"/>
              <a:t> = migration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580112" y="2978368"/>
            <a:ext cx="230425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Microchip</a:t>
            </a:r>
            <a:r>
              <a:rPr lang="fr-FR" dirty="0"/>
              <a:t> not </a:t>
            </a:r>
            <a:r>
              <a:rPr lang="fr-FR" dirty="0" err="1"/>
              <a:t>found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902723" y="3359575"/>
            <a:ext cx="3744416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Check </a:t>
            </a:r>
            <a:r>
              <a:rPr lang="fr-FR" dirty="0" smtClean="0"/>
              <a:t>the scanner </a:t>
            </a:r>
            <a:r>
              <a:rPr lang="fr-FR" dirty="0" err="1"/>
              <a:t>against</a:t>
            </a:r>
            <a:r>
              <a:rPr lang="fr-FR" dirty="0"/>
              <a:t> </a:t>
            </a:r>
            <a:r>
              <a:rPr lang="fr-FR" dirty="0" err="1"/>
              <a:t>equivalent</a:t>
            </a:r>
            <a:r>
              <a:rPr lang="fr-FR" dirty="0"/>
              <a:t> type </a:t>
            </a:r>
            <a:r>
              <a:rPr lang="fr-FR" dirty="0" err="1"/>
              <a:t>working</a:t>
            </a:r>
            <a:r>
              <a:rPr lang="fr-FR" dirty="0"/>
              <a:t> chip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423108" y="4029656"/>
            <a:ext cx="25562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Use a </a:t>
            </a:r>
            <a:r>
              <a:rPr lang="fr-FR" dirty="0" err="1"/>
              <a:t>different</a:t>
            </a:r>
            <a:r>
              <a:rPr lang="fr-FR" dirty="0"/>
              <a:t> scanner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425737" y="4692102"/>
            <a:ext cx="25562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Inform</a:t>
            </a:r>
            <a:r>
              <a:rPr lang="fr-FR" dirty="0"/>
              <a:t> the supplier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454110" y="5327049"/>
            <a:ext cx="25562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Perform</a:t>
            </a:r>
            <a:r>
              <a:rPr lang="fr-FR" dirty="0"/>
              <a:t> an X-ray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508104" y="6011996"/>
            <a:ext cx="25562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Microchip</a:t>
            </a:r>
            <a:r>
              <a:rPr lang="fr-FR" dirty="0"/>
              <a:t> </a:t>
            </a:r>
            <a:r>
              <a:rPr lang="fr-FR" dirty="0" err="1"/>
              <a:t>found</a:t>
            </a:r>
            <a:r>
              <a:rPr lang="fr-FR" dirty="0"/>
              <a:t> = </a:t>
            </a:r>
            <a:r>
              <a:rPr lang="fr-FR" dirty="0" err="1"/>
              <a:t>failed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55576" y="5316694"/>
            <a:ext cx="2808312" cy="369332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Microchip</a:t>
            </a:r>
            <a:r>
              <a:rPr lang="fr-FR" dirty="0"/>
              <a:t> not </a:t>
            </a:r>
            <a:r>
              <a:rPr lang="fr-FR" dirty="0" err="1"/>
              <a:t>found</a:t>
            </a:r>
            <a:r>
              <a:rPr lang="fr-FR" dirty="0"/>
              <a:t> = </a:t>
            </a:r>
            <a:r>
              <a:rPr lang="fr-FR" dirty="0" err="1" smtClean="0"/>
              <a:t>lost</a:t>
            </a:r>
            <a:r>
              <a:rPr lang="fr-FR" dirty="0"/>
              <a:t>*</a:t>
            </a:r>
          </a:p>
        </p:txBody>
      </p:sp>
      <p:sp>
        <p:nvSpPr>
          <p:cNvPr id="16" name="Flèche vers le bas 15"/>
          <p:cNvSpPr/>
          <p:nvPr/>
        </p:nvSpPr>
        <p:spPr>
          <a:xfrm rot="2328584">
            <a:off x="3518593" y="627944"/>
            <a:ext cx="422441" cy="830997"/>
          </a:xfrm>
          <a:prstGeom prst="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vers le bas 16"/>
          <p:cNvSpPr/>
          <p:nvPr/>
        </p:nvSpPr>
        <p:spPr>
          <a:xfrm rot="19675906">
            <a:off x="5246235" y="648269"/>
            <a:ext cx="432048" cy="79034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/>
          <p:cNvCxnSpPr>
            <a:stCxn id="5" idx="2"/>
          </p:cNvCxnSpPr>
          <p:nvPr/>
        </p:nvCxnSpPr>
        <p:spPr>
          <a:xfrm>
            <a:off x="6732240" y="1835532"/>
            <a:ext cx="0" cy="251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6732240" y="2736503"/>
            <a:ext cx="0" cy="251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732240" y="4404070"/>
            <a:ext cx="0" cy="251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6732240" y="5075892"/>
            <a:ext cx="0" cy="251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6732240" y="5712581"/>
            <a:ext cx="0" cy="251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 vers le bas 23"/>
          <p:cNvSpPr/>
          <p:nvPr/>
        </p:nvSpPr>
        <p:spPr>
          <a:xfrm rot="5400000">
            <a:off x="3696158" y="2764765"/>
            <a:ext cx="422441" cy="830997"/>
          </a:xfrm>
          <a:prstGeom prst="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bas 24"/>
          <p:cNvSpPr/>
          <p:nvPr/>
        </p:nvSpPr>
        <p:spPr>
          <a:xfrm rot="3864890">
            <a:off x="3646219" y="2183030"/>
            <a:ext cx="422441" cy="830997"/>
          </a:xfrm>
          <a:prstGeom prst="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2145186" y="3289406"/>
            <a:ext cx="0" cy="2511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935620" y="3525159"/>
            <a:ext cx="2556260" cy="369332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Inform</a:t>
            </a:r>
            <a:r>
              <a:rPr lang="fr-FR" dirty="0"/>
              <a:t> the supplier</a:t>
            </a:r>
          </a:p>
        </p:txBody>
      </p:sp>
      <p:sp>
        <p:nvSpPr>
          <p:cNvPr id="28" name="Flèche vers le bas 27"/>
          <p:cNvSpPr/>
          <p:nvPr/>
        </p:nvSpPr>
        <p:spPr>
          <a:xfrm rot="5400000">
            <a:off x="3840174" y="5085862"/>
            <a:ext cx="422441" cy="830997"/>
          </a:xfrm>
          <a:prstGeom prst="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3661" y="6597352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* It </a:t>
            </a:r>
            <a:r>
              <a:rPr lang="fr-FR" sz="1200" dirty="0" err="1" smtClean="0"/>
              <a:t>might</a:t>
            </a:r>
            <a:r>
              <a:rPr lang="fr-FR" sz="1200" dirty="0" smtClean="0"/>
              <a:t> </a:t>
            </a:r>
            <a:r>
              <a:rPr lang="fr-FR" sz="1200" dirty="0" err="1" smtClean="0"/>
              <a:t>happen</a:t>
            </a:r>
            <a:r>
              <a:rPr lang="fr-FR" sz="1200" dirty="0" smtClean="0"/>
              <a:t> </a:t>
            </a:r>
            <a:r>
              <a:rPr lang="fr-FR" sz="1200" dirty="0" err="1" smtClean="0"/>
              <a:t>that</a:t>
            </a:r>
            <a:r>
              <a:rPr lang="fr-FR" sz="1200" dirty="0" smtClean="0"/>
              <a:t> the </a:t>
            </a:r>
            <a:r>
              <a:rPr lang="fr-FR" sz="1200" dirty="0" err="1" smtClean="0"/>
              <a:t>microchip</a:t>
            </a:r>
            <a:r>
              <a:rPr lang="fr-FR" sz="1200" dirty="0" smtClean="0"/>
              <a:t> has </a:t>
            </a:r>
            <a:r>
              <a:rPr lang="fr-FR" sz="1200" dirty="0" err="1" smtClean="0"/>
              <a:t>never</a:t>
            </a:r>
            <a:r>
              <a:rPr lang="fr-FR" sz="1200" dirty="0" smtClean="0"/>
              <a:t> been </a:t>
            </a:r>
            <a:r>
              <a:rPr lang="fr-FR" sz="1200" dirty="0" err="1" smtClean="0"/>
              <a:t>injected</a:t>
            </a:r>
            <a:endParaRPr lang="fr-FR" sz="1200" dirty="0"/>
          </a:p>
        </p:txBody>
      </p:sp>
      <p:sp>
        <p:nvSpPr>
          <p:cNvPr id="2" name="ZoneTexte 1"/>
          <p:cNvSpPr txBox="1"/>
          <p:nvPr/>
        </p:nvSpPr>
        <p:spPr>
          <a:xfrm>
            <a:off x="51161" y="44624"/>
            <a:ext cx="2909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Microchip</a:t>
            </a:r>
            <a:r>
              <a:rPr lang="fr-FR" dirty="0" smtClean="0"/>
              <a:t> Scanning </a:t>
            </a:r>
            <a:r>
              <a:rPr lang="fr-FR" dirty="0" err="1" smtClean="0"/>
              <a:t>Procedure</a:t>
            </a:r>
            <a:r>
              <a:rPr lang="fr-FR" dirty="0" smtClean="0"/>
              <a:t>, BSAVA Guidelines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23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9728</TotalTime>
  <Words>348</Words>
  <Application>Microsoft Office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Microchip Adverse Reactions </vt:lpstr>
      <vt:lpstr>Microchip Adverse Reactions Report – The current situation</vt:lpstr>
      <vt:lpstr>Two kinds of adverse reactions  can be encountered</vt:lpstr>
      <vt:lpstr>Why reporting a Microchip Adverse Reaction is important?</vt:lpstr>
      <vt:lpstr>Adverse reaction following the microchipping  - Procedure</vt:lpstr>
      <vt:lpstr>Lack of expected efficacy - Procedure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MICROCHIP MANUFACTURING PROCESS</dc:title>
  <dc:creator>emilie</dc:creator>
  <cp:lastModifiedBy>Indrek Kuklane</cp:lastModifiedBy>
  <cp:revision>439</cp:revision>
  <dcterms:created xsi:type="dcterms:W3CDTF">2013-04-26T09:01:50Z</dcterms:created>
  <dcterms:modified xsi:type="dcterms:W3CDTF">2018-09-17T18:36:34Z</dcterms:modified>
</cp:coreProperties>
</file>